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wintergarten.pages.dev/wintergarten-mietobjekt-weg-hamburg/" TargetMode="External"/><Relationship Id="rId3" Type="http://schemas.openxmlformats.org/officeDocument/2006/relationships/hyperlink" Target="https://040wintergarten.pages.dev/dateien/minimax-25e50a6bbbe98328c05f173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im Mietobjekt oder in einer WEG in Hamburg: Wer zustimmen muss · Erklärende Präsentation</a:t>
            </a:r>
          </a:p>
        </p:txBody>
      </p:sp>
      <p:sp>
        <p:nvSpPr>
          <p:cNvPr id="3" name="Content Placeholder 2"/>
          <p:cNvSpPr>
            <a:spLocks noGrp="1"/>
          </p:cNvSpPr>
          <p:nvPr>
            <p:ph idx="1"/>
          </p:nvPr>
        </p:nvSpPr>
        <p:spPr/>
        <p:txBody>
          <a:bodyPr/>
          <a:lstStyle/>
          <a:p>
            <a:r>
              <a:t>Überblick: Ein Wintergarten in Hamburg: Von der ersten Idee bis zur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richtig bewerten</a:t>
            </a:r>
          </a:p>
        </p:txBody>
      </p:sp>
      <p:sp>
        <p:nvSpPr>
          <p:cNvPr id="3" name="Content Placeholder 2"/>
          <p:cNvSpPr>
            <a:spLocks noGrp="1"/>
          </p:cNvSpPr>
          <p:nvPr>
            <p:ph idx="1"/>
          </p:nvPr>
        </p:nvSpPr>
        <p:spPr/>
        <p:txBody>
          <a:bodyPr/>
          <a:lstStyle/>
          <a:p>
            <a:pPr>
              <a:defRPr sz="1800"/>
            </a:pPr>
            <a:r>
              <a:t>Bevor ein Wintergarten geplant wird, sollten Haus- und Grundstückseigentümer die örtlichen Gegebenheiten genau prüfen. Die Ausrichtung nach Süden oder Westen bietet maximalen Lichteinfall und Solargewinne, während eine Nordlage kühlere Temperaturen und weniger Strahlungswärme bedeutet. Auch die Neigung des Geländes, vorhandene Verschattung durch Bäume oder benachbarte Gebäude sowie die Distanz zu Grundstücksgrenzen spielen eine Rolle. In Hamburg kommen dabei die Vorgaben der Hamburger Bauordnung hinzu, die Abstandsflächen zu Nachbargrundstücken und die zulässige überbaubare Fläche regeln.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Konstruktionsvarianten im Vergleich</a:t>
            </a:r>
          </a:p>
        </p:txBody>
      </p:sp>
      <p:sp>
        <p:nvSpPr>
          <p:cNvPr id="3" name="Content Placeholder 2"/>
          <p:cNvSpPr>
            <a:spLocks noGrp="1"/>
          </p:cNvSpPr>
          <p:nvPr>
            <p:ph idx="1"/>
          </p:nvPr>
        </p:nvSpPr>
        <p:spPr/>
        <p:txBody>
          <a:bodyPr/>
          <a:lstStyle/>
          <a:p>
            <a:pPr>
              <a:defRPr sz="1800"/>
            </a:pPr>
            <a:r>
              <a:t>Wintergärten unterscheiden sich grundlegend in ihrer Bauweise. Eine Kaltwintergarten-Konstruktion dient vor allem als Witterungsschutz und Übergangsraum, während ein Warmwintergarten beheizt und ganzjährig als Wohnraum nutzbar ist. Dazwischen liegen Varianten wie derisolierte glasüberdachte Terrassenbereich. Die Wahl beeinflusst die Anforderungen an das Fundament, die Statik der Glaselemente und die Dämmwerte. Für die Baugenehmigung in Hamburg macht diese Unterscheidung einen Unterschied, da beheizte Anbauten häufig strengeren Vorgaben unterliegen als nicht beheizte Konstruktionen.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Dämmung und Energiebilanz</a:t>
            </a:r>
          </a:p>
        </p:txBody>
      </p:sp>
      <p:sp>
        <p:nvSpPr>
          <p:cNvPr id="3" name="Content Placeholder 2"/>
          <p:cNvSpPr>
            <a:spLocks noGrp="1"/>
          </p:cNvSpPr>
          <p:nvPr>
            <p:ph idx="1"/>
          </p:nvPr>
        </p:nvSpPr>
        <p:spPr/>
        <p:txBody>
          <a:bodyPr/>
          <a:lstStyle/>
          <a:p>
            <a:pPr>
              <a:defRPr sz="1800"/>
            </a:pPr>
            <a:r>
              <a:t>Die Verglasung ist das zentrale Element jedes Wintergartens. Dreifach-Isolierverglasung mit Sonnenschutzbeschichtung erreicht heutzutage U-Werte von unter 1,0 W/m²K und verbessert die Energiebilanz deutlich gegenüber älteren Einfach- oder Zweifachglas-Konstruktionen. Entscheidend ist auch die Lüftungsstrategie: Ohne ausreichenden Luftaustausch steigt die Innentemperatur an warmen Tagen stark an, was den Nutzungskomfort einschränkt. Automatisch gesteuerte Fensterfalzlüfter, Dachfenster oder automatische Fensterklappen sorgen für kontrollierte Querlüftung und verhindern sommerliche Überhitzung.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Anschluss an das Bestandsgebäude</a:t>
            </a:r>
          </a:p>
        </p:txBody>
      </p:sp>
      <p:sp>
        <p:nvSpPr>
          <p:cNvPr id="3" name="Content Placeholder 2"/>
          <p:cNvSpPr>
            <a:spLocks noGrp="1"/>
          </p:cNvSpPr>
          <p:nvPr>
            <p:ph idx="1"/>
          </p:nvPr>
        </p:nvSpPr>
        <p:spPr/>
        <p:txBody>
          <a:bodyPr/>
          <a:lstStyle/>
          <a:p>
            <a:pPr>
              <a:defRPr sz="1800"/>
            </a:pPr>
            <a:r>
              <a:t>Ein dauerhaft mit dem Erdreich verbundenes Fundament gilt in der Regel als bauliche Veränderung, die einer Zustimmung des Vermieters oder der Wohnungseigentümergemeinschaft bedarf. Leichtbaukonstruktionen auf Punktfundamenten oder Stelzenlösungen greifen weniger in die Bausubstanz ein und können je nach Ausführung als verfahrensfreie Vorhaben eingestuft werden. Der Wandanschluss muss sorgfältig geplant werden: Eine fachgerechte Abdichtung gegen Schlagregen und die energetische Anbindung an die Bestandswand verhindern Wärmebrücken und Feuchtigkeitsschäden.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der Antragstellung</a:t>
            </a:r>
          </a:p>
        </p:txBody>
      </p:sp>
      <p:sp>
        <p:nvSpPr>
          <p:cNvPr id="3" name="Content Placeholder 2"/>
          <p:cNvSpPr>
            <a:spLocks noGrp="1"/>
          </p:cNvSpPr>
          <p:nvPr>
            <p:ph idx="1"/>
          </p:nvPr>
        </p:nvSpPr>
        <p:spPr/>
        <p:txBody>
          <a:bodyPr/>
          <a:lstStyle/>
          <a:p>
            <a:pPr>
              <a:defRPr sz="1800"/>
            </a:pPr>
            <a:r>
              <a:t>Für Eigentümer, die einen Wintergarten in Hamburg planen, empfiehlt sich folgende Vorgehensweise: Zunächst sollten Grundbuch, Teilungserklärung und Mietvertrag auf bestehende Regelungen und Beschränkungen geprüft werden. Danach folgt die Klärung des Genehmigungswegs nach Hamburger Bauordnung. Erst wenn Zustimmungen vorliegen und der Verfahrensweg feststeht, lohnt sich die detaillierte Planung mit Lageplan, Schnittdarstellung und Baubeschreibung. Eine frühzeitige Abstimmung mit der zuständigen Baubehörde spart im Nachgang häufig Zeit und Kosten.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im Mietobjekt oder in einer WEG in Hamburg: Wer zustimmen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